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995" r:id="rId2"/>
    <p:sldId id="1017" r:id="rId3"/>
    <p:sldId id="1018" r:id="rId4"/>
    <p:sldId id="1027" r:id="rId5"/>
    <p:sldId id="1024" r:id="rId6"/>
    <p:sldId id="1029" r:id="rId7"/>
    <p:sldId id="1030" r:id="rId8"/>
    <p:sldId id="1031" r:id="rId9"/>
    <p:sldId id="1028" r:id="rId10"/>
    <p:sldId id="1032" r:id="rId11"/>
  </p:sldIdLst>
  <p:sldSz cx="9144000" cy="5143500" type="screen16x9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421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179">
          <p15:clr>
            <a:srgbClr val="A4A3A4"/>
          </p15:clr>
        </p15:guide>
        <p15:guide id="4" pos="352">
          <p15:clr>
            <a:srgbClr val="A4A3A4"/>
          </p15:clr>
        </p15:guide>
        <p15:guide id="5" pos="54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pta Suresh" initials="GS" lastIdx="1" clrIdx="0">
    <p:extLst>
      <p:ext uri="{19B8F6BF-5375-455C-9EA6-DF929625EA0E}">
        <p15:presenceInfo xmlns:p15="http://schemas.microsoft.com/office/powerpoint/2012/main" userId="S::suresh.gupta@digia.com::d9a25e4a-6cac-416e-b5c9-aced6f8cab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8B4"/>
    <a:srgbClr val="EACC12"/>
    <a:srgbClr val="834A7E"/>
    <a:srgbClr val="C67A40"/>
    <a:srgbClr val="262B37"/>
    <a:srgbClr val="E6C1A8"/>
    <a:srgbClr val="C30000"/>
    <a:srgbClr val="4D4D4D"/>
    <a:srgbClr val="404040"/>
    <a:srgbClr val="CE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78" autoAdjust="0"/>
  </p:normalViewPr>
  <p:slideViewPr>
    <p:cSldViewPr snapToGrid="0" snapToObjects="1" showGuides="1">
      <p:cViewPr varScale="1">
        <p:scale>
          <a:sx n="214" d="100"/>
          <a:sy n="214" d="100"/>
        </p:scale>
        <p:origin x="312" y="174"/>
      </p:cViewPr>
      <p:guideLst>
        <p:guide orient="horz" pos="-421"/>
        <p:guide orient="horz" pos="259"/>
        <p:guide orient="horz" pos="179"/>
        <p:guide pos="352"/>
        <p:guide pos="54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-44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ykse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3151F-104A-CB46-BEB6-A5DC3ECFFC76}" type="datetime1">
              <a:rPr lang="fi-FI" smtClean="0"/>
              <a:pPr/>
              <a:t>30.10.2019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06351-6D73-9743-84DD-897669D1A1B9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4223194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ykse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0498C-CA9E-AC47-9FB9-7DB3108C1132}" type="datetime1">
              <a:rPr lang="fi-FI" smtClean="0"/>
              <a:pPr/>
              <a:t>30.10.2019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osoittamalla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2F1AA-B152-0340-B734-15761C912853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425751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0498C-CA9E-AC47-9FB9-7DB3108C1132}" type="datetime1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30.10.2019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2F1AA-B152-0340-B734-15761C912853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92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Meidän digialaisten kehitystä ohjaa asiakkaidemme muuttuva arki. Lupaamme toimia kyvykkäästi, hyvällä asenteella ja yhteistyössä, siten että työmme lopputulokset toimivat sovitusti. Nämä asiakaslupauksemme ohjaavat työtämme joka päivä.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Missio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Luomme oivaltavilla ratkaisuillamme onnistumisia ihmisten ja yhteisöjen jokaiseen päivään.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Ohjelmistomme ja palvelumme ovat merkittävä osa yhteiskuntaa. Ne on rakennettu, jotta ihmiset ulottuisivat arjessa pidemmälle ja saisivat jokaisesta päivästä enemmän irti.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Strategia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 on kannattavasti kasvava IT-palveluyritys, joka auttaa asiakkaitaan hyödyntämään digitaalisuuden mahdollisuudet.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Näkemyksellisenä kumppanina Digia kehittää ja innovoi liiketoimintaa tukevia ratkaisuja yhdessä asiakkaidensa kanssa. Ratkaisukykymme ulottuu asiakkaiden ydinjärjestelmiin, toiminnan ohjaukseen sekä liiketoimintaprosessien integrointiin.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vuosien 2016–2019 kasvustrategian tarkoituksena on vahvistaa yhtiön asemaa erityisesti kasvavilla digitaalisten palveluiden markkinoilla, prosessien digitalisoinnissa sekä palveluliiketoiminnassa.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 haluaa kasvaa IT-markkinaa merkittävästi voimakkaammin ja tavoittelee keskimäärin 15 prosentin vuosikasvua. Kasvua tavoitellaan sekä orgaanisesti että epäorgaanisesti.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Kasvua haetaan perinteistä IT-markkinaa voimakkaammin kasvavilta osa-alueilta, kuten digitaalisista palveluista ja prosessien kehittämisestä. 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Kansainvälistymme asiakkaidemme kanssa. 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Orgaanisen kasvun lisäksi Digia etsii aktiivisesti strategiaa tukevia yritysostokohteita.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Digian</a:t>
            </a:r>
            <a:r>
              <a:rPr lang="fi-FI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strategian keskeiset teemat vuosille 2016–2019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Palvelujen ja prosessien digitalisointi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Palveluliiketoiminnan vahvistaminen</a:t>
            </a:r>
          </a:p>
          <a:p>
            <a:pPr lvl="0"/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Tarjooman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sovittaminen valituille toimialoille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Syvä kumppanuus asiakkaiden kanssa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Osaava ja innostunut henkilöstö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Strategiakauden alkupuolella yhtiö keskittyy perustan vahvistamiseen.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30.10.2019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073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8008975" cy="7143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60867" y="1244600"/>
            <a:ext cx="8008938" cy="31353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7838101" cy="714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ysty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BA720A8-0586-4B82-8DCD-2A745111C0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165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5BEEE-A2BD-4EE8-874A-247EF0FF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5" y="533826"/>
            <a:ext cx="6450422" cy="579646"/>
          </a:xfrm>
          <a:solidFill>
            <a:schemeClr val="bg1"/>
          </a:solidFill>
        </p:spPr>
        <p:txBody>
          <a:bodyPr vert="horz" wrap="square" lIns="108000" tIns="45720" rIns="108000" bIns="45720" rtlCol="0" anchor="ctr" anchorCtr="0">
            <a:spAutoFit/>
          </a:bodyPr>
          <a:lstStyle>
            <a:lvl1pPr>
              <a:defRPr lang="fi-FI" sz="3200">
                <a:solidFill>
                  <a:prstClr val="black"/>
                </a:solidFill>
                <a:latin typeface="Calibri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03A081-683B-422B-81E3-5BC0FE0EDF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5157" y="1244600"/>
            <a:ext cx="5274820" cy="31353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9057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ystykuva - oik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2232939-6CDC-4471-A987-A1390246BB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2350" y="0"/>
            <a:ext cx="304165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F21FD-830A-452B-B876-4AB44698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58812"/>
            <a:ext cx="5530851" cy="579646"/>
          </a:xfrm>
          <a:solidFill>
            <a:schemeClr val="bg1"/>
          </a:solidFill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740D-609B-45C8-955D-415F7EC47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B025BF6-4F1D-46AD-A1D0-A623EED96D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499" y="1323138"/>
            <a:ext cx="5274820" cy="31353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2209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olikas vaaka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20E0442-3ACE-4A6E-A26C-DB5F47F87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5717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B1A7E-8A16-45A7-B13C-B0568C8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79523"/>
            <a:ext cx="7838101" cy="579646"/>
          </a:xfrm>
          <a:solidFill>
            <a:schemeClr val="bg1"/>
          </a:solidFill>
        </p:spPr>
        <p:txBody>
          <a:bodyPr vert="horz" wrap="square" lIns="108000" tIns="45720" rIns="108000" bIns="45720" rtlCol="0" anchor="ctr" anchorCtr="0">
            <a:spAutoFit/>
          </a:bodyPr>
          <a:lstStyle>
            <a:lvl1pPr>
              <a:defRPr lang="fi-FI" sz="32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92AD393-03D9-43B6-BD50-857D865819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499" y="2748031"/>
            <a:ext cx="7838100" cy="21156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9004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kalvo - ilman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921C-3BFB-4D23-9FCF-BFEB3C1F8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2071033"/>
            <a:ext cx="7838101" cy="5796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Väliotsikko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6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kalvo - kuvall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127D2C-9EDF-4530-8757-EDC294F9B2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56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0D72B7-5B96-40A4-8C63-BFA56285BDEF}"/>
              </a:ext>
            </a:extLst>
          </p:cNvPr>
          <p:cNvSpPr/>
          <p:nvPr userDrawn="1"/>
        </p:nvSpPr>
        <p:spPr>
          <a:xfrm>
            <a:off x="810824" y="0"/>
            <a:ext cx="3049200" cy="5143500"/>
          </a:xfrm>
          <a:prstGeom prst="rect">
            <a:avLst/>
          </a:prstGeom>
          <a:solidFill>
            <a:schemeClr val="bg1">
              <a:alpha val="9804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A9D30-2E22-43DE-8FB3-E68B41B6E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E0842-E404-4D29-AE40-D97068F510F1}"/>
              </a:ext>
            </a:extLst>
          </p:cNvPr>
          <p:cNvSpPr txBox="1"/>
          <p:nvPr userDrawn="1"/>
        </p:nvSpPr>
        <p:spPr>
          <a:xfrm>
            <a:off x="1259699" y="1982506"/>
            <a:ext cx="2600325" cy="107392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3200" i="0" u="none" strike="noStrike" kern="1200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Väliotsikko</a:t>
            </a:r>
            <a:endParaRPr kumimoji="0" lang="en-US" sz="2000" i="0" u="none" strike="noStrike" kern="1200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9590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777731E7-C823-4BE2-A50C-62D02AFC56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56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8F13D-D1EB-4E4F-A3CF-B7604CD625C3}"/>
              </a:ext>
            </a:extLst>
          </p:cNvPr>
          <p:cNvSpPr/>
          <p:nvPr userDrawn="1"/>
        </p:nvSpPr>
        <p:spPr>
          <a:xfrm>
            <a:off x="3228975" y="1640155"/>
            <a:ext cx="2600325" cy="2078456"/>
          </a:xfrm>
          <a:prstGeom prst="rect">
            <a:avLst/>
          </a:prstGeom>
          <a:solidFill>
            <a:srgbClr val="080808">
              <a:alpha val="9804"/>
            </a:srgbClr>
          </a:solidFill>
          <a:ln w="12700">
            <a:solidFill>
              <a:schemeClr val="bg1"/>
            </a:solidFill>
          </a:ln>
          <a:effectLst>
            <a:outerShdw blurRad="1905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9F3B8-EF08-4666-8651-4F14EE5F9E84}"/>
              </a:ext>
            </a:extLst>
          </p:cNvPr>
          <p:cNvSpPr txBox="1"/>
          <p:nvPr userDrawn="1"/>
        </p:nvSpPr>
        <p:spPr>
          <a:xfrm>
            <a:off x="3228975" y="2087972"/>
            <a:ext cx="2600325" cy="107392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32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</a:rPr>
              <a:t>Kiitos!</a:t>
            </a:r>
          </a:p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2000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#digiarki</a:t>
            </a:r>
            <a:endParaRPr kumimoji="0" lang="en-US" sz="200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190500" algn="ctr" rotWithShape="0">
                  <a:prstClr val="black">
                    <a:alpha val="2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943D1-641A-4B95-9287-4368F0E8E1FA}"/>
              </a:ext>
            </a:extLst>
          </p:cNvPr>
          <p:cNvSpPr txBox="1"/>
          <p:nvPr userDrawn="1"/>
        </p:nvSpPr>
        <p:spPr>
          <a:xfrm>
            <a:off x="3228975" y="3154465"/>
            <a:ext cx="2600325" cy="39312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4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Calibri Light" panose="020F0302020204030204" pitchFamily="34" charset="0"/>
              </a:rPr>
              <a:t>www.digia.com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FF078-019E-40AD-8431-E322BB375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490" y="1265755"/>
            <a:ext cx="898560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oituskal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3B9D7A-C5E5-42B1-9C6D-BC3669D7FF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56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4E0EC-38CA-4701-B930-E36F17D47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4E471C-3A64-4DDD-BFB6-A9BD8422C7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357" y="2924049"/>
            <a:ext cx="5745398" cy="1685373"/>
          </a:xfrm>
          <a:solidFill>
            <a:schemeClr val="bg1"/>
          </a:solidFill>
        </p:spPr>
        <p:txBody>
          <a:bodyPr lIns="180000" rIns="0" anchor="ctr"/>
          <a:lstStyle>
            <a:lvl1pPr>
              <a:defRPr sz="3200"/>
            </a:lvl1pPr>
            <a:lvl2pPr marL="18000" indent="0">
              <a:buNone/>
              <a:defRPr sz="2400">
                <a:solidFill>
                  <a:srgbClr val="DF2A21"/>
                </a:solidFill>
              </a:defRPr>
            </a:lvl2pPr>
          </a:lstStyle>
          <a:p>
            <a:pPr lvl="0"/>
            <a:r>
              <a:rPr lang="en-US" dirty="0" err="1"/>
              <a:t>Pääotsikko</a:t>
            </a:r>
            <a:endParaRPr lang="en-US" dirty="0"/>
          </a:p>
          <a:p>
            <a:pPr lvl="1"/>
            <a:r>
              <a:rPr lang="en-US" dirty="0" err="1"/>
              <a:t>Alaotsikko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7838101" cy="5796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GB" noProof="0"/>
              <a:t>Muokkaa perustyylejä osoitt.</a:t>
            </a:r>
            <a:endParaRPr lang="en-GB" noProof="0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571506" y="1119600"/>
            <a:ext cx="8140699" cy="343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44000" lvl="0" indent="-144000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tekstin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osoittamalla</a:t>
            </a:r>
            <a:endParaRPr lang="en-GB" noProof="0" dirty="0"/>
          </a:p>
          <a:p>
            <a:pPr marL="504001" lvl="1" indent="-133714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toinen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marL="874287" lvl="2" indent="-133714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kolmas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marL="1234288" lvl="3" indent="-123429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neljäs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marL="1594288" lvl="4" indent="-113143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viides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47" r:id="rId3"/>
    <p:sldLayoutId id="2147483748" r:id="rId4"/>
    <p:sldLayoutId id="2147483749" r:id="rId5"/>
    <p:sldLayoutId id="2147483762" r:id="rId6"/>
    <p:sldLayoutId id="2147483763" r:id="rId7"/>
    <p:sldLayoutId id="2147483765" r:id="rId8"/>
    <p:sldLayoutId id="2147483766" r:id="rId9"/>
  </p:sldLayoutIdLst>
  <p:hf hdr="0"/>
  <p:txStyles>
    <p:titleStyle>
      <a:lvl1pPr algn="l" defTabSz="457200" rtl="0" eaLnBrk="1" latinLnBrk="0" hangingPunct="1">
        <a:lnSpc>
          <a:spcPts val="3800"/>
        </a:lnSpc>
        <a:spcBef>
          <a:spcPct val="0"/>
        </a:spcBef>
        <a:buNone/>
        <a:defRPr lang="en-GB" sz="3200" b="0" i="0" kern="1200" cap="none" noProof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buFontTx/>
        <a:buNone/>
        <a:defRPr lang="en-GB" sz="1600" b="0" i="0" kern="1200" noProof="0" dirty="0" smtClean="0">
          <a:solidFill>
            <a:srgbClr val="404040"/>
          </a:solidFill>
          <a:latin typeface="Calibri"/>
          <a:ea typeface="+mn-ea"/>
          <a:cs typeface="Calibri"/>
        </a:defRPr>
      </a:lvl1pPr>
      <a:lvl2pPr marL="270000" indent="-252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2"/>
        </a:buBlip>
        <a:defRPr lang="en-GB" sz="14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2pPr>
      <a:lvl3pPr marL="540000" indent="-216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3"/>
        </a:buBlip>
        <a:defRPr lang="en-GB" sz="12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3pPr>
      <a:lvl4pPr marL="810000" indent="-216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3"/>
        </a:buBlip>
        <a:defRPr lang="en-GB" sz="12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4pPr>
      <a:lvl5pPr marL="1080000" indent="-216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3"/>
        </a:buBlip>
        <a:defRPr lang="en-GB" sz="1200" i="0" kern="1200" noProof="0" dirty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a.com/en/112-suomi/frequently-asked-questions/" TargetMode="External"/><Relationship Id="rId2" Type="http://schemas.openxmlformats.org/officeDocument/2006/relationships/hyperlink" Target="https://www.qnamaker.ai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C0663-C330-44A1-9C84-7C2CED93F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409" y="975830"/>
            <a:ext cx="3069954" cy="1312399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fi-FI" sz="2400" dirty="0">
                <a:solidFill>
                  <a:schemeClr val="tx1"/>
                </a:solidFill>
              </a:rPr>
              <a:t>112</a:t>
            </a:r>
            <a:r>
              <a:rPr lang="fi-FI" sz="2400" dirty="0">
                <a:solidFill>
                  <a:schemeClr val="accent1"/>
                </a:solidFill>
              </a:rPr>
              <a:t> </a:t>
            </a:r>
            <a:r>
              <a:rPr lang="fi-FI" sz="2400" dirty="0">
                <a:solidFill>
                  <a:schemeClr val="tx1"/>
                </a:solidFill>
              </a:rPr>
              <a:t>Digia Chat Bot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4C440F-E831-4FCE-B6F2-27DCDE98E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440" y="4407400"/>
            <a:ext cx="898560" cy="748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E88A5A-EF94-4F03-BF9B-405A317C3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186" y="974616"/>
            <a:ext cx="2545062" cy="319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4F06F-9D15-461F-933A-94872ADC5329}"/>
              </a:ext>
            </a:extLst>
          </p:cNvPr>
          <p:cNvSpPr txBox="1"/>
          <p:nvPr/>
        </p:nvSpPr>
        <p:spPr>
          <a:xfrm>
            <a:off x="614409" y="3253269"/>
            <a:ext cx="3028443" cy="1154132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2400" dirty="0">
                <a:latin typeface="Calibri"/>
                <a:cs typeface="Calibri"/>
              </a:rPr>
              <a:t>Suresh Gupta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300" dirty="0">
                <a:latin typeface="Calibri"/>
                <a:cs typeface="Calibri"/>
              </a:rPr>
              <a:t>Software Developer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300" dirty="0">
              <a:solidFill>
                <a:schemeClr val="accent1"/>
              </a:solidFill>
              <a:latin typeface="Calibri"/>
              <a:cs typeface="Calibri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API development using Java ,Node Js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API management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DevOps, AWS, Azure cloud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2695878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186EAD-CF66-467A-BC79-1F3D09F7E784}"/>
              </a:ext>
            </a:extLst>
          </p:cNvPr>
          <p:cNvSpPr/>
          <p:nvPr/>
        </p:nvSpPr>
        <p:spPr>
          <a:xfrm>
            <a:off x="3228975" y="1640155"/>
            <a:ext cx="2600325" cy="2078456"/>
          </a:xfrm>
          <a:prstGeom prst="rect">
            <a:avLst/>
          </a:prstGeom>
          <a:solidFill>
            <a:srgbClr val="080808">
              <a:alpha val="9804"/>
            </a:srgbClr>
          </a:solidFill>
          <a:ln w="12700">
            <a:solidFill>
              <a:schemeClr val="bg1"/>
            </a:solidFill>
          </a:ln>
          <a:effectLst>
            <a:outerShdw blurRad="1905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28975" y="2087972"/>
            <a:ext cx="2600325" cy="107392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32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</a:rPr>
              <a:t>Kiitos!</a:t>
            </a:r>
          </a:p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2000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#digiarki</a:t>
            </a:r>
            <a:endParaRPr kumimoji="0" lang="en-US" sz="200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190500" algn="ctr" rotWithShape="0">
                  <a:prstClr val="black">
                    <a:alpha val="2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8975" y="3154465"/>
            <a:ext cx="2600325" cy="39312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4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Calibri Light" panose="020F0302020204030204" pitchFamily="34" charset="0"/>
              </a:rPr>
              <a:t>www.digia.com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490" y="1265755"/>
            <a:ext cx="898560" cy="748800"/>
          </a:xfrm>
          <a:prstGeom prst="rect">
            <a:avLst/>
          </a:prstGeom>
        </p:spPr>
      </p:pic>
      <p:pic>
        <p:nvPicPr>
          <p:cNvPr id="5" name="Picture Placeholder 4" descr="A group of people on a rocky beach&#10;&#10;Description automatically generated">
            <a:extLst>
              <a:ext uri="{FF2B5EF4-FFF2-40B4-BE49-F238E27FC236}">
                <a16:creationId xmlns:a16="http://schemas.microsoft.com/office/drawing/2014/main" id="{785D9EC6-5B0C-4C00-99EC-93C24967E8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21806" b="21806"/>
          <a:stretch>
            <a:fillRect/>
          </a:stretch>
        </p:blipFill>
        <p:spPr>
          <a:xfrm>
            <a:off x="0" y="0"/>
            <a:ext cx="9144000" cy="5156200"/>
          </a:xfr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F308D3-1A71-440A-888A-931CA230FBEB}"/>
              </a:ext>
            </a:extLst>
          </p:cNvPr>
          <p:cNvSpPr/>
          <p:nvPr/>
        </p:nvSpPr>
        <p:spPr>
          <a:xfrm>
            <a:off x="3158351" y="1799289"/>
            <a:ext cx="2600325" cy="2078456"/>
          </a:xfrm>
          <a:prstGeom prst="rect">
            <a:avLst/>
          </a:prstGeom>
          <a:solidFill>
            <a:srgbClr val="080808">
              <a:alpha val="9804"/>
            </a:srgbClr>
          </a:solidFill>
          <a:ln w="12700">
            <a:solidFill>
              <a:schemeClr val="bg1"/>
            </a:solidFill>
          </a:ln>
          <a:effectLst>
            <a:outerShdw blurRad="1905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Kiitos!</a:t>
            </a:r>
          </a:p>
          <a:p>
            <a:pPr algn="ctr"/>
            <a:r>
              <a:rPr lang="fi-FI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#digiarki</a:t>
            </a:r>
          </a:p>
          <a:p>
            <a:pPr algn="ctr"/>
            <a:r>
              <a:rPr lang="fi-FI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latin typeface="Calibri Light" panose="020F0302020204030204" pitchFamily="34" charset="0"/>
              </a:rPr>
              <a:t>www.digia.com</a:t>
            </a: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190500" algn="ctr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ABEFA3-1E7A-4011-B2F2-F8781BE66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440" y="4407400"/>
            <a:ext cx="898560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338318"/>
            <a:ext cx="6830162" cy="25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r>
              <a:rPr lang="en-US" dirty="0"/>
              <a:t>Acts as an agent for user</a:t>
            </a:r>
          </a:p>
          <a:p>
            <a:endParaRPr lang="en-US" sz="1100" dirty="0"/>
          </a:p>
          <a:p>
            <a:r>
              <a:rPr lang="en-US" dirty="0"/>
              <a:t>Translates user intent and perform actions</a:t>
            </a:r>
          </a:p>
          <a:p>
            <a:endParaRPr lang="en-US" sz="1100" dirty="0"/>
          </a:p>
          <a:p>
            <a:r>
              <a:rPr lang="en-US" dirty="0"/>
              <a:t>Avoid human interaction in repeated tasks and implement automation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93CE2-14D9-4014-A336-22489D7C2C22}"/>
              </a:ext>
            </a:extLst>
          </p:cNvPr>
          <p:cNvSpPr txBox="1"/>
          <p:nvPr/>
        </p:nvSpPr>
        <p:spPr>
          <a:xfrm>
            <a:off x="1156919" y="1393903"/>
            <a:ext cx="1943120" cy="4259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/>
              <a:t>Bot is an app….</a:t>
            </a:r>
          </a:p>
          <a:p>
            <a:endParaRPr lang="fi-FI" sz="1600" b="1" dirty="0"/>
          </a:p>
          <a:p>
            <a:endParaRPr lang="fi-FI" sz="1600" b="1" dirty="0"/>
          </a:p>
          <a:p>
            <a:endParaRPr lang="fi-FI" sz="1600" b="1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200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200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30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2"/>
            <a:ext cx="6830162" cy="3220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r>
              <a:rPr lang="fi-FI" dirty="0"/>
              <a:t>Build quickstart chat bot from azure portal.</a:t>
            </a:r>
          </a:p>
          <a:p>
            <a:endParaRPr lang="fi-FI" sz="1100" dirty="0"/>
          </a:p>
          <a:p>
            <a:r>
              <a:rPr lang="fi-FI" dirty="0"/>
              <a:t>Build QnA knowledge base for digia 112 app.</a:t>
            </a:r>
          </a:p>
          <a:p>
            <a:endParaRPr lang="fi-FI" sz="1100" dirty="0"/>
          </a:p>
          <a:p>
            <a:r>
              <a:rPr lang="fi-FI" dirty="0"/>
              <a:t>Build 112 digia chat bot on top of QnA service.</a:t>
            </a:r>
          </a:p>
          <a:p>
            <a:endParaRPr lang="fi-FI" sz="1100" dirty="0"/>
          </a:p>
          <a:p>
            <a:r>
              <a:rPr lang="fi-FI" dirty="0"/>
              <a:t>Make 112 digia chat bot more intelligent using LUIS.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B487E-3420-4479-BDEF-83FCAD40B628}"/>
              </a:ext>
            </a:extLst>
          </p:cNvPr>
          <p:cNvSpPr txBox="1"/>
          <p:nvPr/>
        </p:nvSpPr>
        <p:spPr>
          <a:xfrm>
            <a:off x="1156918" y="1349297"/>
            <a:ext cx="1474769" cy="38583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>
                <a:solidFill>
                  <a:srgbClr val="404040"/>
                </a:solidFill>
                <a:latin typeface="Calibri"/>
                <a:cs typeface="Calibri"/>
              </a:rPr>
              <a:t>Workshop</a:t>
            </a: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58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669074"/>
            <a:ext cx="6830162" cy="16191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endParaRPr lang="en-US" sz="1100" b="1" dirty="0"/>
          </a:p>
          <a:p>
            <a:r>
              <a:rPr lang="en-US" dirty="0"/>
              <a:t>Service helps in building conversational AI experiences for your organization.</a:t>
            </a:r>
          </a:p>
          <a:p>
            <a:endParaRPr lang="en-US" sz="1100" dirty="0"/>
          </a:p>
          <a:p>
            <a:r>
              <a:rPr lang="en-US" dirty="0"/>
              <a:t>Provides an integrated environment for bot development.</a:t>
            </a:r>
          </a:p>
          <a:p>
            <a:endParaRPr lang="en-US" sz="1100" dirty="0"/>
          </a:p>
          <a:p>
            <a:r>
              <a:rPr lang="en-US" dirty="0"/>
              <a:t>Uses the Bot Framework SDK with support for C# and JavaScript.</a:t>
            </a:r>
          </a:p>
          <a:p>
            <a:endParaRPr lang="en-US" sz="1100" dirty="0"/>
          </a:p>
          <a:p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E47F4-8117-482E-BB6C-73E50E86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19" y="2773799"/>
            <a:ext cx="6222380" cy="14295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9BEC4F-D1FA-4435-AB00-D7088D2F8E0F}"/>
              </a:ext>
            </a:extLst>
          </p:cNvPr>
          <p:cNvSpPr txBox="1"/>
          <p:nvPr/>
        </p:nvSpPr>
        <p:spPr>
          <a:xfrm>
            <a:off x="1165840" y="2335344"/>
            <a:ext cx="6597061" cy="209408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600" b="1" dirty="0">
                <a:solidFill>
                  <a:srgbClr val="404040"/>
                </a:solidFill>
                <a:latin typeface="Calibri"/>
                <a:cs typeface="Calibri"/>
              </a:rPr>
              <a:t>Bot’s life cycle</a:t>
            </a:r>
          </a:p>
          <a:p>
            <a:endParaRPr lang="en-US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8C1DD-F0CA-4398-A459-21962B875715}"/>
              </a:ext>
            </a:extLst>
          </p:cNvPr>
          <p:cNvSpPr txBox="1"/>
          <p:nvPr/>
        </p:nvSpPr>
        <p:spPr>
          <a:xfrm>
            <a:off x="1165839" y="674094"/>
            <a:ext cx="2179527" cy="46332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fi-FI" sz="1600" b="1" dirty="0">
                <a:solidFill>
                  <a:srgbClr val="404040"/>
                </a:solidFill>
                <a:latin typeface="Calibri"/>
                <a:cs typeface="Calibri"/>
              </a:rPr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25939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4"/>
            <a:ext cx="6830162" cy="23638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i-FI" b="1" dirty="0"/>
              <a:t>Microsoft Cognitive Services</a:t>
            </a:r>
          </a:p>
          <a:p>
            <a:pPr marL="0" indent="0">
              <a:buNone/>
            </a:pPr>
            <a:endParaRPr lang="fi-FI" b="1" dirty="0"/>
          </a:p>
          <a:p>
            <a:r>
              <a:rPr lang="en-US" dirty="0"/>
              <a:t>Vision</a:t>
            </a:r>
          </a:p>
          <a:p>
            <a:endParaRPr lang="en-US" sz="1100" dirty="0"/>
          </a:p>
          <a:p>
            <a:r>
              <a:rPr lang="en-US" dirty="0"/>
              <a:t>Speech</a:t>
            </a:r>
          </a:p>
          <a:p>
            <a:endParaRPr lang="en-US" sz="1100" dirty="0"/>
          </a:p>
          <a:p>
            <a:r>
              <a:rPr lang="en-US" dirty="0"/>
              <a:t>Language: QnA Maker and Language Understanding (LUIS)</a:t>
            </a:r>
          </a:p>
          <a:p>
            <a:endParaRPr lang="en-US" sz="1100" dirty="0"/>
          </a:p>
          <a:p>
            <a:r>
              <a:rPr lang="en-US" dirty="0"/>
              <a:t>Decision</a:t>
            </a:r>
          </a:p>
          <a:p>
            <a:endParaRPr lang="en-US" sz="1100" dirty="0"/>
          </a:p>
          <a:p>
            <a:r>
              <a:rPr lang="en-US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1391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2"/>
            <a:ext cx="7249662" cy="26352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Build, train and publish a knowledge base using FAQ pages, support websites, product manuals etc.</a:t>
            </a:r>
          </a:p>
          <a:p>
            <a:endParaRPr lang="en-US" dirty="0"/>
          </a:p>
          <a:p>
            <a:r>
              <a:rPr lang="fi-FI" dirty="0">
                <a:hlinkClick r:id="rId2"/>
              </a:rPr>
              <a:t>https://www.qnamaker.ai/</a:t>
            </a:r>
            <a:endParaRPr lang="fi-FI" dirty="0"/>
          </a:p>
          <a:p>
            <a:endParaRPr lang="fi-FI" dirty="0"/>
          </a:p>
          <a:p>
            <a:r>
              <a:rPr lang="fi-FI" dirty="0"/>
              <a:t>Let’s make QnA for </a:t>
            </a:r>
            <a:r>
              <a:rPr lang="fi-FI" dirty="0">
                <a:hlinkClick r:id="rId3"/>
              </a:rPr>
              <a:t>https://digia.com/en/112-suomi/frequently-asked-questions/</a:t>
            </a:r>
            <a:endParaRPr lang="en-US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A2B00-8A1B-4E26-A969-EC3DAFFBD176}"/>
              </a:ext>
            </a:extLst>
          </p:cNvPr>
          <p:cNvSpPr txBox="1"/>
          <p:nvPr/>
        </p:nvSpPr>
        <p:spPr>
          <a:xfrm>
            <a:off x="1221657" y="1110833"/>
            <a:ext cx="2160639" cy="511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endParaRPr lang="en-US" sz="1200" b="1" dirty="0"/>
          </a:p>
          <a:p>
            <a:r>
              <a:rPr lang="en-US" sz="1900" b="1" dirty="0">
                <a:solidFill>
                  <a:srgbClr val="404040"/>
                </a:solidFill>
                <a:latin typeface="Calibri"/>
                <a:cs typeface="Calibri"/>
              </a:rPr>
              <a:t>QnA Cognitive Service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67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820690"/>
            <a:ext cx="7352900" cy="3831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r>
              <a:rPr lang="en-US" dirty="0"/>
              <a:t>A machine learning-based service to build natural language into apps, bots, and IoT devices. </a:t>
            </a:r>
          </a:p>
          <a:p>
            <a:endParaRPr lang="en-US" dirty="0"/>
          </a:p>
          <a:p>
            <a:r>
              <a:rPr lang="en-US" dirty="0"/>
              <a:t>Every LUIS app comprised of trained LUIS model.</a:t>
            </a:r>
          </a:p>
          <a:p>
            <a:endParaRPr lang="en-US" dirty="0"/>
          </a:p>
          <a:p>
            <a:r>
              <a:rPr lang="en-US" dirty="0"/>
              <a:t>A trained LUIS model contains several Intent and Entities.</a:t>
            </a:r>
          </a:p>
          <a:p>
            <a:endParaRPr lang="en-US" dirty="0"/>
          </a:p>
          <a:p>
            <a:endParaRPr lang="en-US" dirty="0"/>
          </a:p>
          <a:p>
            <a:endParaRPr lang="en-US" sz="1100" dirty="0"/>
          </a:p>
          <a:p>
            <a:pPr marL="0" indent="0">
              <a:buNone/>
            </a:pPr>
            <a:r>
              <a:rPr lang="en-US" sz="1100" dirty="0"/>
              <a:t> 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E2B18-7540-421D-AA45-6281692C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37" y="2911780"/>
            <a:ext cx="1870486" cy="1545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4C8054-A1E3-4A76-88F9-6975490F966C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A027F-6822-42C2-90E3-01A83F80C414}"/>
              </a:ext>
            </a:extLst>
          </p:cNvPr>
          <p:cNvSpPr txBox="1"/>
          <p:nvPr/>
        </p:nvSpPr>
        <p:spPr>
          <a:xfrm>
            <a:off x="1156919" y="924963"/>
            <a:ext cx="2533558" cy="32898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r>
              <a:rPr lang="fi-FI" sz="1600" b="1" dirty="0"/>
              <a:t>LUIS </a:t>
            </a:r>
            <a:r>
              <a:rPr lang="en-US" sz="1600" b="1" dirty="0"/>
              <a:t>Cognitive Service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8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3"/>
            <a:ext cx="7190668" cy="27827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Utterance: Natural language by which user will communicate to app.</a:t>
            </a:r>
          </a:p>
          <a:p>
            <a:endParaRPr lang="en-US" dirty="0"/>
          </a:p>
          <a:p>
            <a:r>
              <a:rPr lang="en-US" dirty="0"/>
              <a:t>Intent: User’s intention for particular action.</a:t>
            </a:r>
          </a:p>
          <a:p>
            <a:endParaRPr lang="en-US" dirty="0"/>
          </a:p>
          <a:p>
            <a:r>
              <a:rPr lang="en-US" dirty="0"/>
              <a:t>Entities: Parameters required to perform action.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Example: ”Please book a ticket to Delhi tomorrow on </a:t>
            </a:r>
            <a:r>
              <a:rPr lang="en-US" dirty="0" err="1"/>
              <a:t>AirIndia</a:t>
            </a:r>
            <a:r>
              <a:rPr lang="en-US" dirty="0"/>
              <a:t>”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3E575-40D5-47D0-B253-E82BDC91CE12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12CE5-8272-4089-B60A-352C706BEC63}"/>
              </a:ext>
            </a:extLst>
          </p:cNvPr>
          <p:cNvSpPr txBox="1"/>
          <p:nvPr/>
        </p:nvSpPr>
        <p:spPr>
          <a:xfrm>
            <a:off x="1156919" y="1122974"/>
            <a:ext cx="1610237" cy="44265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/>
              <a:t>LUIS </a:t>
            </a:r>
            <a:r>
              <a:rPr lang="en-US" sz="1600" b="1" dirty="0"/>
              <a:t>terms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80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8A2B-2D21-4BBA-87C7-67167492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97" y="334386"/>
            <a:ext cx="4098495" cy="608942"/>
          </a:xfrm>
        </p:spPr>
        <p:txBody>
          <a:bodyPr/>
          <a:lstStyle/>
          <a:p>
            <a:r>
              <a:rPr lang="fi-FI" dirty="0"/>
              <a:t>112 Digia Chat Bot</a:t>
            </a: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endParaRPr lang="fi-FI" dirty="0"/>
          </a:p>
        </p:txBody>
      </p:sp>
      <p:pic>
        <p:nvPicPr>
          <p:cNvPr id="2050" name="Picture 2" descr="Image result for azure bot icon">
            <a:extLst>
              <a:ext uri="{FF2B5EF4-FFF2-40B4-BE49-F238E27FC236}">
                <a16:creationId xmlns:a16="http://schemas.microsoft.com/office/drawing/2014/main" id="{0A059743-CC49-4E3E-BB29-8445D21A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90" y="1738375"/>
            <a:ext cx="1141886" cy="9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6FFEC-A919-428D-B977-5BC7C372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7" y="1738375"/>
            <a:ext cx="1376873" cy="909941"/>
          </a:xfrm>
          <a:prstGeom prst="rect">
            <a:avLst/>
          </a:prstGeom>
        </p:spPr>
      </p:pic>
      <p:pic>
        <p:nvPicPr>
          <p:cNvPr id="2052" name="Picture 4" descr="Image result for qna maker icon">
            <a:extLst>
              <a:ext uri="{FF2B5EF4-FFF2-40B4-BE49-F238E27FC236}">
                <a16:creationId xmlns:a16="http://schemas.microsoft.com/office/drawing/2014/main" id="{9A209C56-469A-4D55-931C-D2DF3FC2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16" y="3208388"/>
            <a:ext cx="1097091" cy="83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UIS icon">
            <a:extLst>
              <a:ext uri="{FF2B5EF4-FFF2-40B4-BE49-F238E27FC236}">
                <a16:creationId xmlns:a16="http://schemas.microsoft.com/office/drawing/2014/main" id="{944A2D51-BF08-44C3-BFCC-254C4891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17" y="1738375"/>
            <a:ext cx="1097091" cy="9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BA039D-4411-4845-B8F4-1497B7535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" idx="3"/>
            <a:endCxn id="2050" idx="1"/>
          </p:cNvCxnSpPr>
          <p:nvPr/>
        </p:nvCxnSpPr>
        <p:spPr>
          <a:xfrm>
            <a:off x="1752970" y="2193346"/>
            <a:ext cx="9010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15C1BB-12DD-49B0-AFFC-EB3283D902B5}"/>
              </a:ext>
            </a:extLst>
          </p:cNvPr>
          <p:cNvCxnSpPr>
            <a:cxnSpLocks/>
          </p:cNvCxnSpPr>
          <p:nvPr/>
        </p:nvCxnSpPr>
        <p:spPr>
          <a:xfrm>
            <a:off x="3795876" y="1992624"/>
            <a:ext cx="1124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E19648-104D-429D-BC87-A88D9F7ED9D2}"/>
              </a:ext>
            </a:extLst>
          </p:cNvPr>
          <p:cNvCxnSpPr>
            <a:cxnSpLocks/>
          </p:cNvCxnSpPr>
          <p:nvPr/>
        </p:nvCxnSpPr>
        <p:spPr>
          <a:xfrm>
            <a:off x="5468460" y="2648316"/>
            <a:ext cx="1" cy="560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E2D7C54-FB86-4E11-A8B6-92665B129327}"/>
              </a:ext>
            </a:extLst>
          </p:cNvPr>
          <p:cNvCxnSpPr>
            <a:cxnSpLocks/>
          </p:cNvCxnSpPr>
          <p:nvPr/>
        </p:nvCxnSpPr>
        <p:spPr>
          <a:xfrm>
            <a:off x="3456778" y="2648314"/>
            <a:ext cx="1463140" cy="781800"/>
          </a:xfrm>
          <a:prstGeom prst="bentConnector3">
            <a:avLst>
              <a:gd name="adj1" fmla="val -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82FE49-43F6-46DA-B8BD-E9C43BD5F98D}"/>
              </a:ext>
            </a:extLst>
          </p:cNvPr>
          <p:cNvCxnSpPr>
            <a:cxnSpLocks/>
          </p:cNvCxnSpPr>
          <p:nvPr/>
        </p:nvCxnSpPr>
        <p:spPr>
          <a:xfrm rot="10800000">
            <a:off x="3042053" y="2648316"/>
            <a:ext cx="1877866" cy="1120144"/>
          </a:xfrm>
          <a:prstGeom prst="bentConnector3">
            <a:avLst>
              <a:gd name="adj1" fmla="val 998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29B8D63-B50D-4141-A011-F198D080A4EC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3520197A-57DB-4ABE-936E-11B5E2BC4A01}"/>
              </a:ext>
            </a:extLst>
          </p:cNvPr>
          <p:cNvSpPr txBox="1"/>
          <p:nvPr/>
        </p:nvSpPr>
        <p:spPr>
          <a:xfrm>
            <a:off x="4420343" y="2246874"/>
            <a:ext cx="173960" cy="16488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400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132BD7C3-5530-4289-9EB6-E1DFB36B575B}"/>
              </a:ext>
            </a:extLst>
          </p:cNvPr>
          <p:cNvSpPr txBox="1"/>
          <p:nvPr/>
        </p:nvSpPr>
        <p:spPr>
          <a:xfrm>
            <a:off x="2114271" y="57094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B3519A98-980D-408D-A088-7258976A7CDB}"/>
              </a:ext>
            </a:extLst>
          </p:cNvPr>
          <p:cNvSpPr txBox="1"/>
          <p:nvPr/>
        </p:nvSpPr>
        <p:spPr>
          <a:xfrm>
            <a:off x="611084" y="295284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80F3C6F9-B798-4717-91A5-B4C10B062C72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2F39F7A5-EADF-4989-B924-42767E4C8289}"/>
              </a:ext>
            </a:extLst>
          </p:cNvPr>
          <p:cNvSpPr txBox="1"/>
          <p:nvPr/>
        </p:nvSpPr>
        <p:spPr>
          <a:xfrm>
            <a:off x="3894101" y="51741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E8B91792-2D15-438B-A5A8-31CC563B4EB4}"/>
              </a:ext>
            </a:extLst>
          </p:cNvPr>
          <p:cNvSpPr txBox="1"/>
          <p:nvPr/>
        </p:nvSpPr>
        <p:spPr>
          <a:xfrm>
            <a:off x="495820" y="1446080"/>
            <a:ext cx="914400" cy="249788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Bot Emulator</a:t>
            </a: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A4EE1999-901C-4268-9BBE-51123DD9542F}"/>
              </a:ext>
            </a:extLst>
          </p:cNvPr>
          <p:cNvSpPr txBox="1"/>
          <p:nvPr/>
        </p:nvSpPr>
        <p:spPr>
          <a:xfrm>
            <a:off x="2600464" y="1446080"/>
            <a:ext cx="1289176" cy="29229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200" dirty="0"/>
              <a:t>Azure Bot Service</a:t>
            </a: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BB0BEE8C-5AFD-4E85-97B1-137D11040E74}"/>
              </a:ext>
            </a:extLst>
          </p:cNvPr>
          <p:cNvSpPr txBox="1"/>
          <p:nvPr/>
        </p:nvSpPr>
        <p:spPr>
          <a:xfrm>
            <a:off x="5254362" y="1521026"/>
            <a:ext cx="499575" cy="217349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850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LUIS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8BFBA218-24E9-4A69-A3A5-DD66D689B04E}"/>
              </a:ext>
            </a:extLst>
          </p:cNvPr>
          <p:cNvSpPr txBox="1"/>
          <p:nvPr/>
        </p:nvSpPr>
        <p:spPr>
          <a:xfrm>
            <a:off x="5102608" y="4059602"/>
            <a:ext cx="914400" cy="28547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QnA Maker</a:t>
            </a: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6BFE685B-C425-4424-B2E4-96A49B61CE85}"/>
              </a:ext>
            </a:extLst>
          </p:cNvPr>
          <p:cNvSpPr txBox="1"/>
          <p:nvPr/>
        </p:nvSpPr>
        <p:spPr>
          <a:xfrm>
            <a:off x="1863319" y="1940313"/>
            <a:ext cx="680322" cy="19849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700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 User Input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BCEF48CB-ED84-4F66-AE9F-715C40BF0C55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316F740A-288F-4B47-9F0B-86F18DCEEDC7}"/>
              </a:ext>
            </a:extLst>
          </p:cNvPr>
          <p:cNvSpPr txBox="1"/>
          <p:nvPr/>
        </p:nvSpPr>
        <p:spPr>
          <a:xfrm>
            <a:off x="3889640" y="1747930"/>
            <a:ext cx="914401" cy="23519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fi-FI" sz="800" dirty="0"/>
              <a:t>2.1 Find top intent</a:t>
            </a:r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E302C350-40D5-4463-BE13-563A11D806C8}"/>
              </a:ext>
            </a:extLst>
          </p:cNvPr>
          <p:cNvSpPr txBox="1"/>
          <p:nvPr/>
        </p:nvSpPr>
        <p:spPr>
          <a:xfrm>
            <a:off x="5423953" y="2835995"/>
            <a:ext cx="1048215" cy="190587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dirty="0"/>
              <a:t>3.  Send question to QnA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DBFB4201-641A-4ECF-BFF3-5E349ADF930D}"/>
              </a:ext>
            </a:extLst>
          </p:cNvPr>
          <p:cNvSpPr txBox="1"/>
          <p:nvPr/>
        </p:nvSpPr>
        <p:spPr>
          <a:xfrm>
            <a:off x="3129127" y="3815751"/>
            <a:ext cx="1529947" cy="24385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dirty="0"/>
              <a:t>4. Send answer to bot service</a:t>
            </a: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53BE73A2-D6E7-40C2-B3E2-4FA1C3F9CE19}"/>
              </a:ext>
            </a:extLst>
          </p:cNvPr>
          <p:cNvSpPr txBox="1"/>
          <p:nvPr/>
        </p:nvSpPr>
        <p:spPr>
          <a:xfrm>
            <a:off x="3385417" y="2872048"/>
            <a:ext cx="1650473" cy="2216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dirty="0"/>
              <a:t>2.2 Intent not found check from QnA</a:t>
            </a:r>
          </a:p>
        </p:txBody>
      </p:sp>
    </p:spTree>
    <p:extLst>
      <p:ext uri="{BB962C8B-B14F-4D97-AF65-F5344CB8AC3E}">
        <p14:creationId xmlns:p14="http://schemas.microsoft.com/office/powerpoint/2010/main" val="32888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5" grpId="0"/>
      <p:bldP spid="2077" grpId="0"/>
      <p:bldP spid="2079" grpId="0"/>
      <p:bldP spid="2080" grpId="0"/>
      <p:bldP spid="2082" grpId="0"/>
    </p:bldLst>
  </p:timing>
</p:sld>
</file>

<file path=ppt/theme/theme1.xml><?xml version="1.0" encoding="utf-8"?>
<a:theme xmlns:a="http://schemas.openxmlformats.org/drawingml/2006/main" name="Yleiskalvopohja">
  <a:themeElements>
    <a:clrScheme name="Digia ppt">
      <a:dk1>
        <a:srgbClr val="3F3F3F"/>
      </a:dk1>
      <a:lt1>
        <a:srgbClr val="FFFFFF"/>
      </a:lt1>
      <a:dk2>
        <a:srgbClr val="09173C"/>
      </a:dk2>
      <a:lt2>
        <a:srgbClr val="E4EBF0"/>
      </a:lt2>
      <a:accent1>
        <a:srgbClr val="DF2A21"/>
      </a:accent1>
      <a:accent2>
        <a:srgbClr val="ABC2D2"/>
      </a:accent2>
      <a:accent3>
        <a:srgbClr val="09173C"/>
      </a:accent3>
      <a:accent4>
        <a:srgbClr val="21A8B4"/>
      </a:accent4>
      <a:accent5>
        <a:srgbClr val="834A7E"/>
      </a:accent5>
      <a:accent6>
        <a:srgbClr val="C30000"/>
      </a:accent6>
      <a:hlink>
        <a:srgbClr val="DF2A21"/>
      </a:hlink>
      <a:folHlink>
        <a:srgbClr val="92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R="0" algn="l" defTabSz="457200" rtl="0" eaLnBrk="1" fontAlgn="auto" latinLnBrk="0" hangingPunct="1">
          <a:lnSpc>
            <a:spcPct val="100000"/>
          </a:lnSpc>
          <a:spcAft>
            <a:spcPts val="0"/>
          </a:spcAft>
          <a:buClrTx/>
          <a:buSzTx/>
          <a:buFontTx/>
          <a:buNone/>
          <a:tabLst/>
          <a:defRPr kumimoji="0" sz="1200" i="0" u="none" strike="noStrike" kern="1200" spc="0" normalizeH="0" baseline="0" noProof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78D3C3-3799-4C63-8DBD-1DDF95253744}" vid="{25D98F8B-85EE-4442-A348-B1B369C5FCC1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2269</TotalTime>
  <Words>367</Words>
  <Application>Microsoft Office PowerPoint</Application>
  <PresentationFormat>On-screen Show (16:9)</PresentationFormat>
  <Paragraphs>149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Lucida Grande</vt:lpstr>
      <vt:lpstr>Yleiskalvopohja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112 Digia Chat Bot    </vt:lpstr>
      <vt:lpstr>PowerPoint Presentation</vt:lpstr>
    </vt:vector>
  </TitlesOfParts>
  <Company>Digia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Gomes Lendl</dc:creator>
  <cp:lastModifiedBy>Gupta Suresh</cp:lastModifiedBy>
  <cp:revision>169</cp:revision>
  <cp:lastPrinted>2013-09-02T09:40:59Z</cp:lastPrinted>
  <dcterms:created xsi:type="dcterms:W3CDTF">2019-02-05T09:02:51Z</dcterms:created>
  <dcterms:modified xsi:type="dcterms:W3CDTF">2019-10-30T08:46:43Z</dcterms:modified>
</cp:coreProperties>
</file>